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8" r:id="rId8"/>
    <p:sldId id="263" r:id="rId9"/>
    <p:sldId id="264" r:id="rId10"/>
    <p:sldId id="265" r:id="rId11"/>
    <p:sldId id="266" r:id="rId12"/>
    <p:sldId id="267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DC58E1-D035-4DAD-B2F1-8253282F90ED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7D62348-06D8-445A-98B7-1AF8F279B7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Theoretical lower bound on the variance of an unbiased estimator of a parameter in a statistical model.</a:t>
          </a:r>
        </a:p>
      </dgm:t>
    </dgm:pt>
    <dgm:pt modelId="{A89BB57F-0D00-4A31-BB07-80F61F855F36}" type="parTrans" cxnId="{8E6D4436-BD91-4DC0-8B12-14DC1BF8D814}">
      <dgm:prSet/>
      <dgm:spPr/>
      <dgm:t>
        <a:bodyPr/>
        <a:lstStyle/>
        <a:p>
          <a:endParaRPr lang="en-US"/>
        </a:p>
      </dgm:t>
    </dgm:pt>
    <dgm:pt modelId="{CF90D42B-1A5B-4AA4-8A38-BE4F8F0600F4}" type="sibTrans" cxnId="{8E6D4436-BD91-4DC0-8B12-14DC1BF8D814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03FE613C-8255-4CE3-971E-E2CF9C26CD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CRB can be expressed in terms of GDOP</a:t>
          </a:r>
        </a:p>
      </dgm:t>
    </dgm:pt>
    <dgm:pt modelId="{DBE97001-5C2C-45C8-86FD-1A09289D638C}" type="parTrans" cxnId="{52AB6FE2-C07E-4BB2-AB2D-F7F800E0B04F}">
      <dgm:prSet/>
      <dgm:spPr/>
      <dgm:t>
        <a:bodyPr/>
        <a:lstStyle/>
        <a:p>
          <a:endParaRPr lang="en-US"/>
        </a:p>
      </dgm:t>
    </dgm:pt>
    <dgm:pt modelId="{2951894C-80FE-4650-90C1-84D1CACCE3C0}" type="sibTrans" cxnId="{52AB6FE2-C07E-4BB2-AB2D-F7F800E0B04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85BBD78-29CF-4C70-BBDA-D90FA43248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Lower the GDOP, lower the CRB and higher the accuracy</a:t>
          </a:r>
        </a:p>
      </dgm:t>
    </dgm:pt>
    <dgm:pt modelId="{EDF99E20-E974-4F2D-B534-61F066CE6BC8}" type="parTrans" cxnId="{0FEF89A1-A6D3-4772-B115-489AE7462B98}">
      <dgm:prSet/>
      <dgm:spPr/>
      <dgm:t>
        <a:bodyPr/>
        <a:lstStyle/>
        <a:p>
          <a:endParaRPr lang="en-US"/>
        </a:p>
      </dgm:t>
    </dgm:pt>
    <dgm:pt modelId="{E363316B-69FD-4F6C-932B-7240825B1F20}" type="sibTrans" cxnId="{0FEF89A1-A6D3-4772-B115-489AE7462B9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D467F22-44C1-458E-9CCE-33E7D7EC61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Used toa assess the accuracy of the position estimate without knowing the tue location.</a:t>
          </a:r>
        </a:p>
      </dgm:t>
    </dgm:pt>
    <dgm:pt modelId="{A589F8F9-CB9F-4557-B22A-DAD605275942}" type="parTrans" cxnId="{A1371F9B-6DD8-4150-9F7B-F0BCA78FC5B7}">
      <dgm:prSet/>
      <dgm:spPr/>
      <dgm:t>
        <a:bodyPr/>
        <a:lstStyle/>
        <a:p>
          <a:endParaRPr lang="en-US"/>
        </a:p>
      </dgm:t>
    </dgm:pt>
    <dgm:pt modelId="{568FE00F-6FA4-4E54-91EB-3763B63BEFE3}" type="sibTrans" cxnId="{A1371F9B-6DD8-4150-9F7B-F0BCA78FC5B7}">
      <dgm:prSet/>
      <dgm:spPr/>
      <dgm:t>
        <a:bodyPr/>
        <a:lstStyle/>
        <a:p>
          <a:endParaRPr lang="en-US"/>
        </a:p>
      </dgm:t>
    </dgm:pt>
    <dgm:pt modelId="{7BA18298-95A2-433D-871C-ABF01FB3D509}" type="pres">
      <dgm:prSet presAssocID="{33DC58E1-D035-4DAD-B2F1-8253282F90ED}" presName="root" presStyleCnt="0">
        <dgm:presLayoutVars>
          <dgm:dir/>
          <dgm:resizeHandles val="exact"/>
        </dgm:presLayoutVars>
      </dgm:prSet>
      <dgm:spPr/>
    </dgm:pt>
    <dgm:pt modelId="{DC77547A-7423-4B76-A2D7-E3D5841ED18A}" type="pres">
      <dgm:prSet presAssocID="{33DC58E1-D035-4DAD-B2F1-8253282F90ED}" presName="container" presStyleCnt="0">
        <dgm:presLayoutVars>
          <dgm:dir/>
          <dgm:resizeHandles val="exact"/>
        </dgm:presLayoutVars>
      </dgm:prSet>
      <dgm:spPr/>
    </dgm:pt>
    <dgm:pt modelId="{8A3E32B2-1C59-42C1-A613-0419F5FE471C}" type="pres">
      <dgm:prSet presAssocID="{97D62348-06D8-445A-98B7-1AF8F279B709}" presName="compNode" presStyleCnt="0"/>
      <dgm:spPr/>
    </dgm:pt>
    <dgm:pt modelId="{CC1353AC-2389-463C-8B8B-139887A42069}" type="pres">
      <dgm:prSet presAssocID="{97D62348-06D8-445A-98B7-1AF8F279B709}" presName="iconBgRect" presStyleLbl="bgShp" presStyleIdx="0" presStyleCnt="4"/>
      <dgm:spPr/>
    </dgm:pt>
    <dgm:pt modelId="{ACD3B075-6753-4877-A843-2189AC2F7235}" type="pres">
      <dgm:prSet presAssocID="{97D62348-06D8-445A-98B7-1AF8F279B70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4F777B0A-FEF5-4E01-B0D1-F8D834D52D40}" type="pres">
      <dgm:prSet presAssocID="{97D62348-06D8-445A-98B7-1AF8F279B709}" presName="spaceRect" presStyleCnt="0"/>
      <dgm:spPr/>
    </dgm:pt>
    <dgm:pt modelId="{FD720CC4-0695-4A53-A086-B922D063EF8E}" type="pres">
      <dgm:prSet presAssocID="{97D62348-06D8-445A-98B7-1AF8F279B709}" presName="textRect" presStyleLbl="revTx" presStyleIdx="0" presStyleCnt="4">
        <dgm:presLayoutVars>
          <dgm:chMax val="1"/>
          <dgm:chPref val="1"/>
        </dgm:presLayoutVars>
      </dgm:prSet>
      <dgm:spPr/>
    </dgm:pt>
    <dgm:pt modelId="{2636DF30-86CD-4093-BB25-297E98900EA4}" type="pres">
      <dgm:prSet presAssocID="{CF90D42B-1A5B-4AA4-8A38-BE4F8F0600F4}" presName="sibTrans" presStyleLbl="sibTrans2D1" presStyleIdx="0" presStyleCnt="0"/>
      <dgm:spPr/>
    </dgm:pt>
    <dgm:pt modelId="{09BB3DEE-F26B-40F0-9907-3A848A61B429}" type="pres">
      <dgm:prSet presAssocID="{03FE613C-8255-4CE3-971E-E2CF9C26CD37}" presName="compNode" presStyleCnt="0"/>
      <dgm:spPr/>
    </dgm:pt>
    <dgm:pt modelId="{F27852B9-7AD2-42A3-B6F3-B7283D4206A7}" type="pres">
      <dgm:prSet presAssocID="{03FE613C-8255-4CE3-971E-E2CF9C26CD37}" presName="iconBgRect" presStyleLbl="bgShp" presStyleIdx="1" presStyleCnt="4"/>
      <dgm:spPr/>
    </dgm:pt>
    <dgm:pt modelId="{38542177-0373-444A-8681-1AA772859091}" type="pres">
      <dgm:prSet presAssocID="{03FE613C-8255-4CE3-971E-E2CF9C26CD3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2D7E3E2B-C758-4045-9DDE-0CBE3A356585}" type="pres">
      <dgm:prSet presAssocID="{03FE613C-8255-4CE3-971E-E2CF9C26CD37}" presName="spaceRect" presStyleCnt="0"/>
      <dgm:spPr/>
    </dgm:pt>
    <dgm:pt modelId="{890123B4-2407-4C6E-90B6-1C8FCB695C8A}" type="pres">
      <dgm:prSet presAssocID="{03FE613C-8255-4CE3-971E-E2CF9C26CD37}" presName="textRect" presStyleLbl="revTx" presStyleIdx="1" presStyleCnt="4">
        <dgm:presLayoutVars>
          <dgm:chMax val="1"/>
          <dgm:chPref val="1"/>
        </dgm:presLayoutVars>
      </dgm:prSet>
      <dgm:spPr/>
    </dgm:pt>
    <dgm:pt modelId="{73C07A28-C246-46DD-BAF0-8C400034E1FD}" type="pres">
      <dgm:prSet presAssocID="{2951894C-80FE-4650-90C1-84D1CACCE3C0}" presName="sibTrans" presStyleLbl="sibTrans2D1" presStyleIdx="0" presStyleCnt="0"/>
      <dgm:spPr/>
    </dgm:pt>
    <dgm:pt modelId="{A0677538-785E-4844-803D-55A9BB9BF6A6}" type="pres">
      <dgm:prSet presAssocID="{B85BBD78-29CF-4C70-BBDA-D90FA43248DD}" presName="compNode" presStyleCnt="0"/>
      <dgm:spPr/>
    </dgm:pt>
    <dgm:pt modelId="{56244A8D-9C4C-46D2-8241-1554B52422FF}" type="pres">
      <dgm:prSet presAssocID="{B85BBD78-29CF-4C70-BBDA-D90FA43248DD}" presName="iconBgRect" presStyleLbl="bgShp" presStyleIdx="2" presStyleCnt="4"/>
      <dgm:spPr/>
    </dgm:pt>
    <dgm:pt modelId="{535232EE-AD4E-4DC0-A7DE-2D5AD62DB7D2}" type="pres">
      <dgm:prSet presAssocID="{B85BBD78-29CF-4C70-BBDA-D90FA43248D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arget"/>
        </a:ext>
      </dgm:extLst>
    </dgm:pt>
    <dgm:pt modelId="{7A6319C3-62A5-41C3-9345-4273D09DCAF7}" type="pres">
      <dgm:prSet presAssocID="{B85BBD78-29CF-4C70-BBDA-D90FA43248DD}" presName="spaceRect" presStyleCnt="0"/>
      <dgm:spPr/>
    </dgm:pt>
    <dgm:pt modelId="{02FB0C7A-347D-4C49-A233-CBC7823A7B09}" type="pres">
      <dgm:prSet presAssocID="{B85BBD78-29CF-4C70-BBDA-D90FA43248DD}" presName="textRect" presStyleLbl="revTx" presStyleIdx="2" presStyleCnt="4">
        <dgm:presLayoutVars>
          <dgm:chMax val="1"/>
          <dgm:chPref val="1"/>
        </dgm:presLayoutVars>
      </dgm:prSet>
      <dgm:spPr/>
    </dgm:pt>
    <dgm:pt modelId="{C2563F0B-0E0F-452F-BFE1-598954005770}" type="pres">
      <dgm:prSet presAssocID="{E363316B-69FD-4F6C-932B-7240825B1F20}" presName="sibTrans" presStyleLbl="sibTrans2D1" presStyleIdx="0" presStyleCnt="0"/>
      <dgm:spPr/>
    </dgm:pt>
    <dgm:pt modelId="{10DF2624-5E42-44FA-ABB2-86C6EC97DDE8}" type="pres">
      <dgm:prSet presAssocID="{5D467F22-44C1-458E-9CCE-33E7D7EC6192}" presName="compNode" presStyleCnt="0"/>
      <dgm:spPr/>
    </dgm:pt>
    <dgm:pt modelId="{496F6312-7CAA-462A-A205-3010C12E768B}" type="pres">
      <dgm:prSet presAssocID="{5D467F22-44C1-458E-9CCE-33E7D7EC6192}" presName="iconBgRect" presStyleLbl="bgShp" presStyleIdx="3" presStyleCnt="4"/>
      <dgm:spPr/>
    </dgm:pt>
    <dgm:pt modelId="{9185A382-8599-40C6-BCA3-07576B4B3B5A}" type="pres">
      <dgm:prSet presAssocID="{5D467F22-44C1-458E-9CCE-33E7D7EC6192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uler"/>
        </a:ext>
      </dgm:extLst>
    </dgm:pt>
    <dgm:pt modelId="{2668453E-8C38-46D4-B61C-1D82716D1A03}" type="pres">
      <dgm:prSet presAssocID="{5D467F22-44C1-458E-9CCE-33E7D7EC6192}" presName="spaceRect" presStyleCnt="0"/>
      <dgm:spPr/>
    </dgm:pt>
    <dgm:pt modelId="{A0203AC5-764C-4E68-9667-247C8BA68B23}" type="pres">
      <dgm:prSet presAssocID="{5D467F22-44C1-458E-9CCE-33E7D7EC6192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A76C704-2788-4EBD-8130-C8C479806AD8}" type="presOf" srcId="{CF90D42B-1A5B-4AA4-8A38-BE4F8F0600F4}" destId="{2636DF30-86CD-4093-BB25-297E98900EA4}" srcOrd="0" destOrd="0" presId="urn:microsoft.com/office/officeart/2018/2/layout/IconCircleList"/>
    <dgm:cxn modelId="{41F95305-F531-4F88-AA2D-D88183BA6439}" type="presOf" srcId="{03FE613C-8255-4CE3-971E-E2CF9C26CD37}" destId="{890123B4-2407-4C6E-90B6-1C8FCB695C8A}" srcOrd="0" destOrd="0" presId="urn:microsoft.com/office/officeart/2018/2/layout/IconCircleList"/>
    <dgm:cxn modelId="{86F41B06-EECA-4F61-AAC8-4D43107678EE}" type="presOf" srcId="{97D62348-06D8-445A-98B7-1AF8F279B709}" destId="{FD720CC4-0695-4A53-A086-B922D063EF8E}" srcOrd="0" destOrd="0" presId="urn:microsoft.com/office/officeart/2018/2/layout/IconCircleList"/>
    <dgm:cxn modelId="{71792610-4C13-424A-A732-424851E81E28}" type="presOf" srcId="{2951894C-80FE-4650-90C1-84D1CACCE3C0}" destId="{73C07A28-C246-46DD-BAF0-8C400034E1FD}" srcOrd="0" destOrd="0" presId="urn:microsoft.com/office/officeart/2018/2/layout/IconCircleList"/>
    <dgm:cxn modelId="{8E6D4436-BD91-4DC0-8B12-14DC1BF8D814}" srcId="{33DC58E1-D035-4DAD-B2F1-8253282F90ED}" destId="{97D62348-06D8-445A-98B7-1AF8F279B709}" srcOrd="0" destOrd="0" parTransId="{A89BB57F-0D00-4A31-BB07-80F61F855F36}" sibTransId="{CF90D42B-1A5B-4AA4-8A38-BE4F8F0600F4}"/>
    <dgm:cxn modelId="{ED068C67-A015-4A34-AF82-756830E80145}" type="presOf" srcId="{B85BBD78-29CF-4C70-BBDA-D90FA43248DD}" destId="{02FB0C7A-347D-4C49-A233-CBC7823A7B09}" srcOrd="0" destOrd="0" presId="urn:microsoft.com/office/officeart/2018/2/layout/IconCircleList"/>
    <dgm:cxn modelId="{A1371F9B-6DD8-4150-9F7B-F0BCA78FC5B7}" srcId="{33DC58E1-D035-4DAD-B2F1-8253282F90ED}" destId="{5D467F22-44C1-458E-9CCE-33E7D7EC6192}" srcOrd="3" destOrd="0" parTransId="{A589F8F9-CB9F-4557-B22A-DAD605275942}" sibTransId="{568FE00F-6FA4-4E54-91EB-3763B63BEFE3}"/>
    <dgm:cxn modelId="{0FEF89A1-A6D3-4772-B115-489AE7462B98}" srcId="{33DC58E1-D035-4DAD-B2F1-8253282F90ED}" destId="{B85BBD78-29CF-4C70-BBDA-D90FA43248DD}" srcOrd="2" destOrd="0" parTransId="{EDF99E20-E974-4F2D-B534-61F066CE6BC8}" sibTransId="{E363316B-69FD-4F6C-932B-7240825B1F20}"/>
    <dgm:cxn modelId="{A8C307BA-2F02-4448-827B-511F2DDC833B}" type="presOf" srcId="{33DC58E1-D035-4DAD-B2F1-8253282F90ED}" destId="{7BA18298-95A2-433D-871C-ABF01FB3D509}" srcOrd="0" destOrd="0" presId="urn:microsoft.com/office/officeart/2018/2/layout/IconCircleList"/>
    <dgm:cxn modelId="{C71A49D0-12F8-41CF-90FF-39426FF05007}" type="presOf" srcId="{5D467F22-44C1-458E-9CCE-33E7D7EC6192}" destId="{A0203AC5-764C-4E68-9667-247C8BA68B23}" srcOrd="0" destOrd="0" presId="urn:microsoft.com/office/officeart/2018/2/layout/IconCircleList"/>
    <dgm:cxn modelId="{74DB98D0-3321-47A7-90FF-1DE4AC748A80}" type="presOf" srcId="{E363316B-69FD-4F6C-932B-7240825B1F20}" destId="{C2563F0B-0E0F-452F-BFE1-598954005770}" srcOrd="0" destOrd="0" presId="urn:microsoft.com/office/officeart/2018/2/layout/IconCircleList"/>
    <dgm:cxn modelId="{52AB6FE2-C07E-4BB2-AB2D-F7F800E0B04F}" srcId="{33DC58E1-D035-4DAD-B2F1-8253282F90ED}" destId="{03FE613C-8255-4CE3-971E-E2CF9C26CD37}" srcOrd="1" destOrd="0" parTransId="{DBE97001-5C2C-45C8-86FD-1A09289D638C}" sibTransId="{2951894C-80FE-4650-90C1-84D1CACCE3C0}"/>
    <dgm:cxn modelId="{925C125B-2718-40DE-80CC-CCE8326466E0}" type="presParOf" srcId="{7BA18298-95A2-433D-871C-ABF01FB3D509}" destId="{DC77547A-7423-4B76-A2D7-E3D5841ED18A}" srcOrd="0" destOrd="0" presId="urn:microsoft.com/office/officeart/2018/2/layout/IconCircleList"/>
    <dgm:cxn modelId="{BB9CFE74-107F-4C1F-A1FE-AAD16C41528D}" type="presParOf" srcId="{DC77547A-7423-4B76-A2D7-E3D5841ED18A}" destId="{8A3E32B2-1C59-42C1-A613-0419F5FE471C}" srcOrd="0" destOrd="0" presId="urn:microsoft.com/office/officeart/2018/2/layout/IconCircleList"/>
    <dgm:cxn modelId="{219F3755-0CFE-4D6F-BE6D-DBABFF1F49E4}" type="presParOf" srcId="{8A3E32B2-1C59-42C1-A613-0419F5FE471C}" destId="{CC1353AC-2389-463C-8B8B-139887A42069}" srcOrd="0" destOrd="0" presId="urn:microsoft.com/office/officeart/2018/2/layout/IconCircleList"/>
    <dgm:cxn modelId="{8753D0E3-F112-44D7-B50D-CE1BB4BEBA3F}" type="presParOf" srcId="{8A3E32B2-1C59-42C1-A613-0419F5FE471C}" destId="{ACD3B075-6753-4877-A843-2189AC2F7235}" srcOrd="1" destOrd="0" presId="urn:microsoft.com/office/officeart/2018/2/layout/IconCircleList"/>
    <dgm:cxn modelId="{2BFBD3BF-A011-40EB-98FE-4B10544581BA}" type="presParOf" srcId="{8A3E32B2-1C59-42C1-A613-0419F5FE471C}" destId="{4F777B0A-FEF5-4E01-B0D1-F8D834D52D40}" srcOrd="2" destOrd="0" presId="urn:microsoft.com/office/officeart/2018/2/layout/IconCircleList"/>
    <dgm:cxn modelId="{BA7DBF23-45A3-4D20-8115-097C16045D7F}" type="presParOf" srcId="{8A3E32B2-1C59-42C1-A613-0419F5FE471C}" destId="{FD720CC4-0695-4A53-A086-B922D063EF8E}" srcOrd="3" destOrd="0" presId="urn:microsoft.com/office/officeart/2018/2/layout/IconCircleList"/>
    <dgm:cxn modelId="{B54644A3-3104-41F0-88AF-B816F8FE76AC}" type="presParOf" srcId="{DC77547A-7423-4B76-A2D7-E3D5841ED18A}" destId="{2636DF30-86CD-4093-BB25-297E98900EA4}" srcOrd="1" destOrd="0" presId="urn:microsoft.com/office/officeart/2018/2/layout/IconCircleList"/>
    <dgm:cxn modelId="{9A1A6169-1314-4735-89EB-BF0292170102}" type="presParOf" srcId="{DC77547A-7423-4B76-A2D7-E3D5841ED18A}" destId="{09BB3DEE-F26B-40F0-9907-3A848A61B429}" srcOrd="2" destOrd="0" presId="urn:microsoft.com/office/officeart/2018/2/layout/IconCircleList"/>
    <dgm:cxn modelId="{72C6AB7E-9D4A-4CEC-AAC7-566ACA4A81DE}" type="presParOf" srcId="{09BB3DEE-F26B-40F0-9907-3A848A61B429}" destId="{F27852B9-7AD2-42A3-B6F3-B7283D4206A7}" srcOrd="0" destOrd="0" presId="urn:microsoft.com/office/officeart/2018/2/layout/IconCircleList"/>
    <dgm:cxn modelId="{161ABA78-665F-4D7C-AD7D-D76891166C26}" type="presParOf" srcId="{09BB3DEE-F26B-40F0-9907-3A848A61B429}" destId="{38542177-0373-444A-8681-1AA772859091}" srcOrd="1" destOrd="0" presId="urn:microsoft.com/office/officeart/2018/2/layout/IconCircleList"/>
    <dgm:cxn modelId="{E6A73680-CFD7-47DD-ADD4-E3A85588F5F1}" type="presParOf" srcId="{09BB3DEE-F26B-40F0-9907-3A848A61B429}" destId="{2D7E3E2B-C758-4045-9DDE-0CBE3A356585}" srcOrd="2" destOrd="0" presId="urn:microsoft.com/office/officeart/2018/2/layout/IconCircleList"/>
    <dgm:cxn modelId="{56C653EF-06C6-4B9B-A892-80397AA1E464}" type="presParOf" srcId="{09BB3DEE-F26B-40F0-9907-3A848A61B429}" destId="{890123B4-2407-4C6E-90B6-1C8FCB695C8A}" srcOrd="3" destOrd="0" presId="urn:microsoft.com/office/officeart/2018/2/layout/IconCircleList"/>
    <dgm:cxn modelId="{8C97C3D4-0B49-4AB5-9084-01356C4F5FFF}" type="presParOf" srcId="{DC77547A-7423-4B76-A2D7-E3D5841ED18A}" destId="{73C07A28-C246-46DD-BAF0-8C400034E1FD}" srcOrd="3" destOrd="0" presId="urn:microsoft.com/office/officeart/2018/2/layout/IconCircleList"/>
    <dgm:cxn modelId="{9C96BD5A-E472-410B-BD0B-18CE13840640}" type="presParOf" srcId="{DC77547A-7423-4B76-A2D7-E3D5841ED18A}" destId="{A0677538-785E-4844-803D-55A9BB9BF6A6}" srcOrd="4" destOrd="0" presId="urn:microsoft.com/office/officeart/2018/2/layout/IconCircleList"/>
    <dgm:cxn modelId="{2AC5050B-56BE-4CB0-8FE2-8C8CB09F4555}" type="presParOf" srcId="{A0677538-785E-4844-803D-55A9BB9BF6A6}" destId="{56244A8D-9C4C-46D2-8241-1554B52422FF}" srcOrd="0" destOrd="0" presId="urn:microsoft.com/office/officeart/2018/2/layout/IconCircleList"/>
    <dgm:cxn modelId="{7C362DAA-E536-4D63-BC18-41F7A9496663}" type="presParOf" srcId="{A0677538-785E-4844-803D-55A9BB9BF6A6}" destId="{535232EE-AD4E-4DC0-A7DE-2D5AD62DB7D2}" srcOrd="1" destOrd="0" presId="urn:microsoft.com/office/officeart/2018/2/layout/IconCircleList"/>
    <dgm:cxn modelId="{BB2D9364-ECA0-4A36-B35E-7AFE0E37D5BC}" type="presParOf" srcId="{A0677538-785E-4844-803D-55A9BB9BF6A6}" destId="{7A6319C3-62A5-41C3-9345-4273D09DCAF7}" srcOrd="2" destOrd="0" presId="urn:microsoft.com/office/officeart/2018/2/layout/IconCircleList"/>
    <dgm:cxn modelId="{1D704550-70EF-41AA-A9AE-D84D4902FB5E}" type="presParOf" srcId="{A0677538-785E-4844-803D-55A9BB9BF6A6}" destId="{02FB0C7A-347D-4C49-A233-CBC7823A7B09}" srcOrd="3" destOrd="0" presId="urn:microsoft.com/office/officeart/2018/2/layout/IconCircleList"/>
    <dgm:cxn modelId="{4B83C673-80C6-4F17-A9EF-8B103662E6FE}" type="presParOf" srcId="{DC77547A-7423-4B76-A2D7-E3D5841ED18A}" destId="{C2563F0B-0E0F-452F-BFE1-598954005770}" srcOrd="5" destOrd="0" presId="urn:microsoft.com/office/officeart/2018/2/layout/IconCircleList"/>
    <dgm:cxn modelId="{1DD72F9A-CFF2-42C5-A54E-E99C3E677A8A}" type="presParOf" srcId="{DC77547A-7423-4B76-A2D7-E3D5841ED18A}" destId="{10DF2624-5E42-44FA-ABB2-86C6EC97DDE8}" srcOrd="6" destOrd="0" presId="urn:microsoft.com/office/officeart/2018/2/layout/IconCircleList"/>
    <dgm:cxn modelId="{5EC90BCF-459A-4D77-A871-1F3A9C4E328C}" type="presParOf" srcId="{10DF2624-5E42-44FA-ABB2-86C6EC97DDE8}" destId="{496F6312-7CAA-462A-A205-3010C12E768B}" srcOrd="0" destOrd="0" presId="urn:microsoft.com/office/officeart/2018/2/layout/IconCircleList"/>
    <dgm:cxn modelId="{922F1E11-857E-4B45-A040-25AD40C550B9}" type="presParOf" srcId="{10DF2624-5E42-44FA-ABB2-86C6EC97DDE8}" destId="{9185A382-8599-40C6-BCA3-07576B4B3B5A}" srcOrd="1" destOrd="0" presId="urn:microsoft.com/office/officeart/2018/2/layout/IconCircleList"/>
    <dgm:cxn modelId="{F511CA4C-B8CB-42E8-9879-6D425FD833CA}" type="presParOf" srcId="{10DF2624-5E42-44FA-ABB2-86C6EC97DDE8}" destId="{2668453E-8C38-46D4-B61C-1D82716D1A03}" srcOrd="2" destOrd="0" presId="urn:microsoft.com/office/officeart/2018/2/layout/IconCircleList"/>
    <dgm:cxn modelId="{A960F496-5158-4565-9F69-3EC6D8EA0FCF}" type="presParOf" srcId="{10DF2624-5E42-44FA-ABB2-86C6EC97DDE8}" destId="{A0203AC5-764C-4E68-9667-247C8BA68B23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1353AC-2389-463C-8B8B-139887A42069}">
      <dsp:nvSpPr>
        <dsp:cNvPr id="0" name=""/>
        <dsp:cNvSpPr/>
      </dsp:nvSpPr>
      <dsp:spPr>
        <a:xfrm>
          <a:off x="16125" y="585986"/>
          <a:ext cx="1465384" cy="146538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D3B075-6753-4877-A843-2189AC2F7235}">
      <dsp:nvSpPr>
        <dsp:cNvPr id="0" name=""/>
        <dsp:cNvSpPr/>
      </dsp:nvSpPr>
      <dsp:spPr>
        <a:xfrm>
          <a:off x="323856" y="893717"/>
          <a:ext cx="849922" cy="84992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720CC4-0695-4A53-A086-B922D063EF8E}">
      <dsp:nvSpPr>
        <dsp:cNvPr id="0" name=""/>
        <dsp:cNvSpPr/>
      </dsp:nvSpPr>
      <dsp:spPr>
        <a:xfrm>
          <a:off x="1795520" y="585986"/>
          <a:ext cx="3454120" cy="1465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Theoretical lower bound on the variance of an unbiased estimator of a parameter in a statistical model.</a:t>
          </a:r>
        </a:p>
      </dsp:txBody>
      <dsp:txXfrm>
        <a:off x="1795520" y="585986"/>
        <a:ext cx="3454120" cy="1465384"/>
      </dsp:txXfrm>
    </dsp:sp>
    <dsp:sp modelId="{F27852B9-7AD2-42A3-B6F3-B7283D4206A7}">
      <dsp:nvSpPr>
        <dsp:cNvPr id="0" name=""/>
        <dsp:cNvSpPr/>
      </dsp:nvSpPr>
      <dsp:spPr>
        <a:xfrm>
          <a:off x="5851495" y="585986"/>
          <a:ext cx="1465384" cy="146538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542177-0373-444A-8681-1AA772859091}">
      <dsp:nvSpPr>
        <dsp:cNvPr id="0" name=""/>
        <dsp:cNvSpPr/>
      </dsp:nvSpPr>
      <dsp:spPr>
        <a:xfrm>
          <a:off x="6159225" y="893717"/>
          <a:ext cx="849922" cy="84992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0123B4-2407-4C6E-90B6-1C8FCB695C8A}">
      <dsp:nvSpPr>
        <dsp:cNvPr id="0" name=""/>
        <dsp:cNvSpPr/>
      </dsp:nvSpPr>
      <dsp:spPr>
        <a:xfrm>
          <a:off x="7630890" y="585986"/>
          <a:ext cx="3454120" cy="1465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CRB can be expressed in terms of GDOP</a:t>
          </a:r>
        </a:p>
      </dsp:txBody>
      <dsp:txXfrm>
        <a:off x="7630890" y="585986"/>
        <a:ext cx="3454120" cy="1465384"/>
      </dsp:txXfrm>
    </dsp:sp>
    <dsp:sp modelId="{56244A8D-9C4C-46D2-8241-1554B52422FF}">
      <dsp:nvSpPr>
        <dsp:cNvPr id="0" name=""/>
        <dsp:cNvSpPr/>
      </dsp:nvSpPr>
      <dsp:spPr>
        <a:xfrm>
          <a:off x="16125" y="2891691"/>
          <a:ext cx="1465384" cy="146538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5232EE-AD4E-4DC0-A7DE-2D5AD62DB7D2}">
      <dsp:nvSpPr>
        <dsp:cNvPr id="0" name=""/>
        <dsp:cNvSpPr/>
      </dsp:nvSpPr>
      <dsp:spPr>
        <a:xfrm>
          <a:off x="323856" y="3199421"/>
          <a:ext cx="849922" cy="84992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B0C7A-347D-4C49-A233-CBC7823A7B09}">
      <dsp:nvSpPr>
        <dsp:cNvPr id="0" name=""/>
        <dsp:cNvSpPr/>
      </dsp:nvSpPr>
      <dsp:spPr>
        <a:xfrm>
          <a:off x="1795520" y="2891691"/>
          <a:ext cx="3454120" cy="1465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Lower the GDOP, lower the CRB and higher the accuracy</a:t>
          </a:r>
        </a:p>
      </dsp:txBody>
      <dsp:txXfrm>
        <a:off x="1795520" y="2891691"/>
        <a:ext cx="3454120" cy="1465384"/>
      </dsp:txXfrm>
    </dsp:sp>
    <dsp:sp modelId="{496F6312-7CAA-462A-A205-3010C12E768B}">
      <dsp:nvSpPr>
        <dsp:cNvPr id="0" name=""/>
        <dsp:cNvSpPr/>
      </dsp:nvSpPr>
      <dsp:spPr>
        <a:xfrm>
          <a:off x="5851495" y="2891691"/>
          <a:ext cx="1465384" cy="1465384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85A382-8599-40C6-BCA3-07576B4B3B5A}">
      <dsp:nvSpPr>
        <dsp:cNvPr id="0" name=""/>
        <dsp:cNvSpPr/>
      </dsp:nvSpPr>
      <dsp:spPr>
        <a:xfrm>
          <a:off x="6159225" y="3199421"/>
          <a:ext cx="849922" cy="84992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203AC5-764C-4E68-9667-247C8BA68B23}">
      <dsp:nvSpPr>
        <dsp:cNvPr id="0" name=""/>
        <dsp:cNvSpPr/>
      </dsp:nvSpPr>
      <dsp:spPr>
        <a:xfrm>
          <a:off x="7630890" y="2891691"/>
          <a:ext cx="3454120" cy="14653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Used toa assess the accuracy of the position estimate without knowing the tue location.</a:t>
          </a:r>
        </a:p>
      </dsp:txBody>
      <dsp:txXfrm>
        <a:off x="7630890" y="2891691"/>
        <a:ext cx="3454120" cy="14653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37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603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84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0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481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37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86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968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639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73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503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4/21/23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86119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40000"/>
                </a:schemeClr>
              </a:gs>
              <a:gs pos="37000">
                <a:schemeClr val="bg2">
                  <a:alpha val="4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C16EB93-E299-481D-A004-769603D375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37600" y="3600"/>
            <a:ext cx="6854400" cy="6854400"/>
            <a:chOff x="0" y="3600"/>
            <a:chExt cx="6854400" cy="685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CD13B55-E709-4E18-924B-655433A92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36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A3B2E1D-0135-45FF-990A-436697D20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" y="199202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2BD9E0F-507C-49AD-B619-B42B4D342D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White structure">
            <a:extLst>
              <a:ext uri="{FF2B5EF4-FFF2-40B4-BE49-F238E27FC236}">
                <a16:creationId xmlns:a16="http://schemas.microsoft.com/office/drawing/2014/main" id="{FAC31A70-4FDA-C7FD-CB39-5AC92C5C4F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" r="25711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441FD9-13B1-9314-3477-A29CC8CDD395}"/>
              </a:ext>
            </a:extLst>
          </p:cNvPr>
          <p:cNvSpPr/>
          <p:nvPr/>
        </p:nvSpPr>
        <p:spPr>
          <a:xfrm>
            <a:off x="0" y="2959179"/>
            <a:ext cx="1233074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MATLAB based investigation of GDOP for satellite positioning  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111820-7779-6CD0-EAFF-D604A2BC22B4}"/>
              </a:ext>
            </a:extLst>
          </p:cNvPr>
          <p:cNvSpPr/>
          <p:nvPr/>
        </p:nvSpPr>
        <p:spPr>
          <a:xfrm>
            <a:off x="61798" y="5850359"/>
            <a:ext cx="280269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Prathamesh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Rege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0A85197-2004-934B-2E71-74B6848221E8}"/>
              </a:ext>
            </a:extLst>
          </p:cNvPr>
          <p:cNvSpPr/>
          <p:nvPr/>
        </p:nvSpPr>
        <p:spPr>
          <a:xfrm>
            <a:off x="3075324" y="938793"/>
            <a:ext cx="5645135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EECE-5696 Special Topics</a:t>
            </a:r>
          </a:p>
          <a:p>
            <a:pPr algn="ctr"/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GNSS 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2355113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2E5964D-B4FA-0CA0-84C2-B2CD84D91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20" y="833015"/>
            <a:ext cx="519396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/>
              <a:t>Drawbacks of GDOP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C054A-12C3-CCF5-C532-7F961B20F4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2" y="540347"/>
            <a:ext cx="4537075" cy="5760000"/>
          </a:xfrm>
        </p:spPr>
        <p:txBody>
          <a:bodyPr anchor="ctr">
            <a:normAutofit/>
          </a:bodyPr>
          <a:lstStyle/>
          <a:p>
            <a:r>
              <a:rPr lang="en-US" dirty="0"/>
              <a:t>Limited Accuracy </a:t>
            </a:r>
          </a:p>
          <a:p>
            <a:r>
              <a:rPr lang="en-US" dirty="0"/>
              <a:t>Limited usefulness</a:t>
            </a:r>
          </a:p>
          <a:p>
            <a:r>
              <a:rPr lang="en-US" dirty="0"/>
              <a:t>Limited applicability</a:t>
            </a:r>
          </a:p>
          <a:p>
            <a:r>
              <a:rPr lang="en-US" dirty="0"/>
              <a:t>Dynamic nature</a:t>
            </a:r>
          </a:p>
        </p:txBody>
      </p:sp>
    </p:spTree>
    <p:extLst>
      <p:ext uri="{BB962C8B-B14F-4D97-AF65-F5344CB8AC3E}">
        <p14:creationId xmlns:p14="http://schemas.microsoft.com/office/powerpoint/2010/main" val="302852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8">
            <a:extLst>
              <a:ext uri="{FF2B5EF4-FFF2-40B4-BE49-F238E27FC236}">
                <a16:creationId xmlns:a16="http://schemas.microsoft.com/office/drawing/2014/main" id="{B4F9B187-EC02-44E0-99C7-5D629D664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10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44" name="Rectangle 11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4BD12-5149-3766-EAE4-EA8ED43D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0000"/>
            <a:ext cx="4554821" cy="2186096"/>
          </a:xfrm>
        </p:spPr>
        <p:txBody>
          <a:bodyPr anchor="t">
            <a:normAutofit/>
          </a:bodyPr>
          <a:lstStyle/>
          <a:p>
            <a:r>
              <a:rPr lang="en-US"/>
              <a:t>Mitigation of GDOP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B4E221E-E4F3-4D25-8DC8-8A3D08C830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 flipH="1">
            <a:off x="491700" y="811038"/>
            <a:ext cx="6131951" cy="5783897"/>
            <a:chOff x="4925125" y="3600"/>
            <a:chExt cx="7266875" cy="685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DCB79C8-6A25-43E7-AC87-D1D7C607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BABC8D9-79F4-4665-99B3-4EA1B520E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808BC036-0C59-4D8B-8F96-46D122C906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5" name="Picture 4" descr="Sphere of mesh and nodes">
            <a:extLst>
              <a:ext uri="{FF2B5EF4-FFF2-40B4-BE49-F238E27FC236}">
                <a16:creationId xmlns:a16="http://schemas.microsoft.com/office/drawing/2014/main" id="{15AE550B-C033-CE57-46CC-CE66762BD3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0"/>
          <a:stretch/>
        </p:blipFill>
        <p:spPr>
          <a:xfrm>
            <a:off x="20" y="-1"/>
            <a:ext cx="685798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68E5B-6DE2-EEED-AF05-271142AE6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en-US" dirty="0"/>
              <a:t>Wait for Better satellite geometry</a:t>
            </a:r>
          </a:p>
          <a:p>
            <a:r>
              <a:rPr lang="en-US" dirty="0"/>
              <a:t>Move to better satellite visibility location</a:t>
            </a:r>
          </a:p>
          <a:p>
            <a:r>
              <a:rPr lang="en-US" dirty="0"/>
              <a:t>Additional satellite constellations</a:t>
            </a:r>
          </a:p>
          <a:p>
            <a:r>
              <a:rPr lang="en-US" dirty="0"/>
              <a:t>Use of advanced signal processing techniques</a:t>
            </a:r>
          </a:p>
          <a:p>
            <a:r>
              <a:rPr lang="en-US" dirty="0"/>
              <a:t>Use differential GPS/GNSS</a:t>
            </a:r>
          </a:p>
        </p:txBody>
      </p:sp>
    </p:spTree>
    <p:extLst>
      <p:ext uri="{BB962C8B-B14F-4D97-AF65-F5344CB8AC3E}">
        <p14:creationId xmlns:p14="http://schemas.microsoft.com/office/powerpoint/2010/main" val="4278450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4CB212B-3892-47BB-81EC-2766A6CF26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48" name="Rectangle 26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27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0" name="Rectangle 24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25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Rectangle 29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D2878-84BD-3E1D-C9B7-799536D5A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0000"/>
            <a:ext cx="4554821" cy="2186096"/>
          </a:xfrm>
        </p:spPr>
        <p:txBody>
          <a:bodyPr anchor="b">
            <a:normAutofit/>
          </a:bodyPr>
          <a:lstStyle/>
          <a:p>
            <a:r>
              <a:rPr lang="en-US"/>
              <a:t>Applications of GDOP</a:t>
            </a:r>
          </a:p>
        </p:txBody>
      </p:sp>
      <p:pic>
        <p:nvPicPr>
          <p:cNvPr id="9" name="Picture 8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AF9C64BD-9A23-A14A-AB9F-1A39DB1EDD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35" r="8401" b="2"/>
          <a:stretch/>
        </p:blipFill>
        <p:spPr>
          <a:xfrm>
            <a:off x="20" y="10"/>
            <a:ext cx="3221980" cy="3428990"/>
          </a:xfrm>
          <a:prstGeom prst="rect">
            <a:avLst/>
          </a:prstGeom>
        </p:spPr>
      </p:pic>
      <p:pic>
        <p:nvPicPr>
          <p:cNvPr id="7" name="Picture 6" descr="A picture containing grass, sky, outdoor, traveling&#10;&#10;Description automatically generated">
            <a:extLst>
              <a:ext uri="{FF2B5EF4-FFF2-40B4-BE49-F238E27FC236}">
                <a16:creationId xmlns:a16="http://schemas.microsoft.com/office/drawing/2014/main" id="{696B4ED3-2C44-D76F-F96D-9D0B531696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5" r="25498" b="2"/>
          <a:stretch/>
        </p:blipFill>
        <p:spPr>
          <a:xfrm>
            <a:off x="3222000" y="10"/>
            <a:ext cx="3224948" cy="3428990"/>
          </a:xfrm>
          <a:prstGeom prst="rect">
            <a:avLst/>
          </a:prstGeom>
        </p:spPr>
      </p:pic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E273EE7B-867E-CDEB-AA5D-4453D77970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303" r="2855" b="2"/>
          <a:stretch/>
        </p:blipFill>
        <p:spPr>
          <a:xfrm>
            <a:off x="20" y="3427200"/>
            <a:ext cx="3221980" cy="3430800"/>
          </a:xfrm>
          <a:prstGeom prst="rect">
            <a:avLst/>
          </a:prstGeom>
        </p:spPr>
      </p:pic>
      <p:pic>
        <p:nvPicPr>
          <p:cNvPr id="11" name="Picture 10" descr="A group of people standing around a pile of wood&#10;&#10;Description automatically generated with medium confidence">
            <a:extLst>
              <a:ext uri="{FF2B5EF4-FFF2-40B4-BE49-F238E27FC236}">
                <a16:creationId xmlns:a16="http://schemas.microsoft.com/office/drawing/2014/main" id="{2AC10430-1CD9-6965-6698-231D1EDB2D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708" r="11793"/>
          <a:stretch/>
        </p:blipFill>
        <p:spPr>
          <a:xfrm>
            <a:off x="3222000" y="3427200"/>
            <a:ext cx="3224948" cy="34308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B977F-3BA3-C601-A73A-9946AB74B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Navigation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Surveying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Remote Sensing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Precision Agriculture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Disaster Management</a:t>
            </a:r>
          </a:p>
        </p:txBody>
      </p:sp>
    </p:spTree>
    <p:extLst>
      <p:ext uri="{BB962C8B-B14F-4D97-AF65-F5344CB8AC3E}">
        <p14:creationId xmlns:p14="http://schemas.microsoft.com/office/powerpoint/2010/main" val="35308995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786E604-9EC2-3BF9-4724-5FB2C3EB4A6C}"/>
              </a:ext>
            </a:extLst>
          </p:cNvPr>
          <p:cNvSpPr/>
          <p:nvPr/>
        </p:nvSpPr>
        <p:spPr>
          <a:xfrm>
            <a:off x="4146814" y="2967335"/>
            <a:ext cx="389837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96856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DA068-77DD-68D2-175C-8137BBE43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2181946"/>
          </a:xfrm>
        </p:spPr>
        <p:txBody>
          <a:bodyPr anchor="t">
            <a:normAutofit/>
          </a:bodyPr>
          <a:lstStyle/>
          <a:p>
            <a:r>
              <a:rPr lang="en-US" dirty="0"/>
              <a:t>What is GDOP?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EEFFD-608C-2310-8B32-FAB290EE8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947121"/>
            <a:ext cx="4500562" cy="3361604"/>
          </a:xfrm>
        </p:spPr>
        <p:txBody>
          <a:bodyPr anchor="t">
            <a:normAutofit/>
          </a:bodyPr>
          <a:lstStyle/>
          <a:p>
            <a:pPr>
              <a:lnSpc>
                <a:spcPct val="115000"/>
              </a:lnSpc>
            </a:pPr>
            <a:endParaRPr lang="en-US" sz="1500" dirty="0"/>
          </a:p>
          <a:p>
            <a:pPr>
              <a:lnSpc>
                <a:spcPct val="115000"/>
              </a:lnSpc>
            </a:pPr>
            <a:r>
              <a:rPr lang="en-US" sz="1500" dirty="0"/>
              <a:t>GDOP – Geometric Dilution of Precision</a:t>
            </a:r>
          </a:p>
          <a:p>
            <a:pPr>
              <a:lnSpc>
                <a:spcPct val="115000"/>
              </a:lnSpc>
            </a:pPr>
            <a:r>
              <a:rPr lang="en-US" sz="1500" dirty="0"/>
              <a:t>Measure of quality of satellite based on geometry of satellites in view</a:t>
            </a:r>
          </a:p>
          <a:p>
            <a:pPr>
              <a:lnSpc>
                <a:spcPct val="115000"/>
              </a:lnSpc>
            </a:pPr>
            <a:endParaRPr lang="en-US" sz="1500" dirty="0"/>
          </a:p>
          <a:p>
            <a:pPr marL="0" indent="0">
              <a:lnSpc>
                <a:spcPct val="115000"/>
              </a:lnSpc>
              <a:buNone/>
            </a:pPr>
            <a:r>
              <a:rPr lang="en-US" sz="1500" dirty="0"/>
              <a:t>History of GDOP</a:t>
            </a:r>
          </a:p>
          <a:p>
            <a:pPr>
              <a:lnSpc>
                <a:spcPct val="115000"/>
              </a:lnSpc>
            </a:pPr>
            <a:r>
              <a:rPr lang="en-US" sz="1500" dirty="0"/>
              <a:t>Roots in early 1960s</a:t>
            </a:r>
          </a:p>
          <a:p>
            <a:pPr>
              <a:lnSpc>
                <a:spcPct val="115000"/>
              </a:lnSpc>
            </a:pPr>
            <a:r>
              <a:rPr lang="en-US" sz="1500" dirty="0"/>
              <a:t>Introduced in 1970</a:t>
            </a:r>
          </a:p>
          <a:p>
            <a:pPr>
              <a:lnSpc>
                <a:spcPct val="115000"/>
              </a:lnSpc>
            </a:pPr>
            <a:r>
              <a:rPr lang="en-US" sz="1500" dirty="0"/>
              <a:t>Party of early developments of GPS</a:t>
            </a:r>
          </a:p>
          <a:p>
            <a:pPr>
              <a:lnSpc>
                <a:spcPct val="115000"/>
              </a:lnSpc>
            </a:pPr>
            <a:endParaRPr lang="en-US" sz="1500" dirty="0"/>
          </a:p>
        </p:txBody>
      </p:sp>
      <p:grpSp>
        <p:nvGrpSpPr>
          <p:cNvPr id="31" name="Group 10">
            <a:extLst>
              <a:ext uri="{FF2B5EF4-FFF2-40B4-BE49-F238E27FC236}">
                <a16:creationId xmlns:a16="http://schemas.microsoft.com/office/drawing/2014/main" id="{000A5F84-BD20-4A3E-81BA-9F4444101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925125" y="3600"/>
            <a:ext cx="7266875" cy="6854400"/>
            <a:chOff x="4925125" y="3600"/>
            <a:chExt cx="7266875" cy="6854400"/>
          </a:xfrm>
        </p:grpSpPr>
        <p:sp>
          <p:nvSpPr>
            <p:cNvPr id="32" name="Oval 11">
              <a:extLst>
                <a:ext uri="{FF2B5EF4-FFF2-40B4-BE49-F238E27FC236}">
                  <a16:creationId xmlns:a16="http://schemas.microsoft.com/office/drawing/2014/main" id="{FF62F19C-23B5-44FC-88CF-01A4308726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12">
              <a:extLst>
                <a:ext uri="{FF2B5EF4-FFF2-40B4-BE49-F238E27FC236}">
                  <a16:creationId xmlns:a16="http://schemas.microsoft.com/office/drawing/2014/main" id="{C82D9667-DCFB-45CA-8EDC-7E5E0EE42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13">
              <a:extLst>
                <a:ext uri="{FF2B5EF4-FFF2-40B4-BE49-F238E27FC236}">
                  <a16:creationId xmlns:a16="http://schemas.microsoft.com/office/drawing/2014/main" id="{CE8752FF-502D-43D5-9828-8C42166483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5" name="Picture 4">
            <a:extLst>
              <a:ext uri="{FF2B5EF4-FFF2-40B4-BE49-F238E27FC236}">
                <a16:creationId xmlns:a16="http://schemas.microsoft.com/office/drawing/2014/main" id="{75DB6B5D-56BF-6CEF-6C56-0486D321D0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51" r="26499"/>
          <a:stretch/>
        </p:blipFill>
        <p:spPr>
          <a:xfrm>
            <a:off x="4896763" y="-1"/>
            <a:ext cx="6858000" cy="6858000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</p:spTree>
    <p:extLst>
      <p:ext uri="{BB962C8B-B14F-4D97-AF65-F5344CB8AC3E}">
        <p14:creationId xmlns:p14="http://schemas.microsoft.com/office/powerpoint/2010/main" val="2561429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6A71E-D96E-5883-2F5A-D63792CA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908790"/>
          </a:xfrm>
        </p:spPr>
        <p:txBody>
          <a:bodyPr>
            <a:normAutofit fontScale="90000"/>
          </a:bodyPr>
          <a:lstStyle/>
          <a:p>
            <a:r>
              <a:rPr lang="en-US" dirty="0"/>
              <a:t>Dilution of Precision (DOP)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B1F63-8734-22C5-1DD0-E78DB4307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448791"/>
            <a:ext cx="11101136" cy="4859934"/>
          </a:xfrm>
        </p:spPr>
        <p:txBody>
          <a:bodyPr/>
          <a:lstStyle/>
          <a:p>
            <a:r>
              <a:rPr lang="en-US" dirty="0"/>
              <a:t>Term used to describe the way in which geometry of the satellite affects the accuracy of the navigation solution.</a:t>
            </a:r>
          </a:p>
          <a:p>
            <a:r>
              <a:rPr lang="en-US" dirty="0"/>
              <a:t>Different types:- </a:t>
            </a:r>
          </a:p>
          <a:p>
            <a:pPr lvl="1"/>
            <a:r>
              <a:rPr lang="en-US" dirty="0"/>
              <a:t> GDOP</a:t>
            </a:r>
          </a:p>
          <a:p>
            <a:pPr lvl="1"/>
            <a:r>
              <a:rPr lang="en-US" dirty="0"/>
              <a:t>PDOP</a:t>
            </a:r>
          </a:p>
          <a:p>
            <a:pPr lvl="1"/>
            <a:r>
              <a:rPr lang="en-US" dirty="0"/>
              <a:t> HDOP</a:t>
            </a:r>
          </a:p>
          <a:p>
            <a:pPr lvl="1"/>
            <a:r>
              <a:rPr lang="en-US" dirty="0"/>
              <a:t>VDOP</a:t>
            </a:r>
          </a:p>
          <a:p>
            <a:r>
              <a:rPr lang="en-US" sz="1800" dirty="0">
                <a:effectLst/>
                <a:ea typeface="Times New Roman" panose="02020603050405020304" pitchFamily="18" charset="0"/>
              </a:rPr>
              <a:t>Early GPS receivers could only track signals from four or five satellites at once, and many employed GDOP or PDOP optimization to select the satellites to track.</a:t>
            </a:r>
            <a:r>
              <a:rPr lang="en-US" dirty="0">
                <a:effectLst/>
              </a:rPr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53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D2FD795-8DF5-44F0-8664-4D8F626DD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6B683D-13FA-4605-8648-01FC9C82F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852A959-AA36-4E4C-940B-F33A7BE0AB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FFC38A9-EA65-4BD6-A6E1-CAD07CCB8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E36CA9-9013-4306-B36F-2E349B6FED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E8D3FFE-4362-43F6-99D3-1B83F7AD5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F7AA39D6-8796-468A-8C18-D17C0BBF2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5967788-298A-4B75-B02F-0625E5F8483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D0FB4E1-29BE-427B-9999-B25351A07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9914662-C165-4AD1-89C0-F6C47C1090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384C8199-BC83-4D02-8937-CF9AB0F4CF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A28F3F3-1D22-45C2-8627-C7E4E74BDD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D8267F7-1115-4F9A-BEF5-BB6664BCF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9B7ECE-4F29-79EE-D082-802C6124F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5126"/>
            <a:ext cx="4554821" cy="2186096"/>
          </a:xfrm>
        </p:spPr>
        <p:txBody>
          <a:bodyPr anchor="t">
            <a:normAutofit/>
          </a:bodyPr>
          <a:lstStyle/>
          <a:p>
            <a:r>
              <a:rPr lang="en-US" sz="4200"/>
              <a:t>Geometric Dilution of Precision (GDOP)</a:t>
            </a:r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8EB02498-75FA-C22E-474D-3014486F2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000" y="996915"/>
            <a:ext cx="6049714" cy="485489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CCC0FA-5AA3-809E-3E96-2C17F14B4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en-US" dirty="0"/>
              <a:t>GDOP Formula</a:t>
            </a:r>
          </a:p>
          <a:p>
            <a:r>
              <a:rPr lang="en-US" dirty="0"/>
              <a:t>Important in accurate positioning</a:t>
            </a:r>
          </a:p>
          <a:p>
            <a:r>
              <a:rPr lang="en-US" dirty="0"/>
              <a:t>Range (1-Inf). Good values [1,5], Moderate values(5,20], Bad values&gt;20</a:t>
            </a:r>
          </a:p>
          <a:p>
            <a:r>
              <a:rPr lang="en-US" dirty="0"/>
              <a:t>Used in GPS, GLONASS, Galileo, </a:t>
            </a:r>
            <a:r>
              <a:rPr lang="en-US" dirty="0" err="1"/>
              <a:t>BeiDou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225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8CF18-A437-A8BA-EED5-A9CB7E7B5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849413"/>
          </a:xfrm>
        </p:spPr>
        <p:txBody>
          <a:bodyPr>
            <a:normAutofit/>
          </a:bodyPr>
          <a:lstStyle/>
          <a:p>
            <a:r>
              <a:rPr lang="en-US" sz="5400" dirty="0"/>
              <a:t>Factors affecting GDOP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28E85-D5D5-7074-82BE-D335B0EEB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000" y="1389413"/>
            <a:ext cx="11101136" cy="4919311"/>
          </a:xfrm>
        </p:spPr>
        <p:txBody>
          <a:bodyPr/>
          <a:lstStyle/>
          <a:p>
            <a:r>
              <a:rPr lang="en-US" dirty="0"/>
              <a:t>(A) Geometry </a:t>
            </a:r>
          </a:p>
          <a:p>
            <a:r>
              <a:rPr lang="en-US" dirty="0"/>
              <a:t>(B) Number of satellites </a:t>
            </a:r>
          </a:p>
        </p:txBody>
      </p:sp>
      <p:pic>
        <p:nvPicPr>
          <p:cNvPr id="5" name="Picture 4" descr="A picture containing sky, tree, outdoor, person&#10;&#10;Description automatically generated">
            <a:extLst>
              <a:ext uri="{FF2B5EF4-FFF2-40B4-BE49-F238E27FC236}">
                <a16:creationId xmlns:a16="http://schemas.microsoft.com/office/drawing/2014/main" id="{17789CE9-A916-765D-CCE6-7D61400D1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89" y="3014662"/>
            <a:ext cx="4960060" cy="3428999"/>
          </a:xfrm>
          <a:prstGeom prst="rect">
            <a:avLst/>
          </a:prstGeom>
        </p:spPr>
      </p:pic>
      <p:pic>
        <p:nvPicPr>
          <p:cNvPr id="7" name="Picture 6" descr="A hand holding a camera&#10;&#10;Description automatically generated with low confidence">
            <a:extLst>
              <a:ext uri="{FF2B5EF4-FFF2-40B4-BE49-F238E27FC236}">
                <a16:creationId xmlns:a16="http://schemas.microsoft.com/office/drawing/2014/main" id="{6EF593FA-BD0C-22BA-1553-8835570AD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838" y="3014662"/>
            <a:ext cx="4960059" cy="34289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84E0941-9434-91FC-5207-D79E7996C15B}"/>
              </a:ext>
            </a:extLst>
          </p:cNvPr>
          <p:cNvSpPr txBox="1"/>
          <p:nvPr/>
        </p:nvSpPr>
        <p:spPr>
          <a:xfrm>
            <a:off x="1971675" y="2557463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Bad Geometry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0D2740A-4354-5CFB-6487-8EDF344D24AE}"/>
              </a:ext>
            </a:extLst>
          </p:cNvPr>
          <p:cNvSpPr txBox="1"/>
          <p:nvPr/>
        </p:nvSpPr>
        <p:spPr>
          <a:xfrm>
            <a:off x="7829551" y="2496106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Good Geometry</a:t>
            </a:r>
          </a:p>
        </p:txBody>
      </p:sp>
    </p:spTree>
    <p:extLst>
      <p:ext uri="{BB962C8B-B14F-4D97-AF65-F5344CB8AC3E}">
        <p14:creationId xmlns:p14="http://schemas.microsoft.com/office/powerpoint/2010/main" val="24257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4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43" name="Rectangle 45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44" name="Oval 46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56" name="Oval 47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8" name="Rectangle 53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60" name="Rectangle 54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72" name="Rectangle 51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74" name="Rectangle 52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76" name="Rectangle 50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77" name="Rectangle 56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78" name="Rectangle 58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60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80" name="Rectangle 61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62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63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83" name="Rectangle 69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70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85" name="Rectangle 67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68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Rectangle 66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Rectangle 72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7B180-98AF-5BD5-F57D-2BA07EDB9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500"/>
              <a:t>Matlab Simulation Results - 1</a:t>
            </a:r>
            <a:endParaRPr lang="en-US" sz="7500" dirty="0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09DEB34-AF36-41D0-AD46-A89D09BD5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7424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33EC39C7-5B09-3FC7-466D-F19338596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7216" y="549274"/>
            <a:ext cx="3637167" cy="2791525"/>
          </a:xfrm>
          <a:prstGeom prst="rect">
            <a:avLst/>
          </a:prstGeom>
        </p:spPr>
      </p:pic>
      <p:pic>
        <p:nvPicPr>
          <p:cNvPr id="7" name="Picture 6" descr="Chart, radar chart, scatter chart&#10;&#10;Description automatically generated">
            <a:extLst>
              <a:ext uri="{FF2B5EF4-FFF2-40B4-BE49-F238E27FC236}">
                <a16:creationId xmlns:a16="http://schemas.microsoft.com/office/drawing/2014/main" id="{627701DF-D7B9-C075-222F-163907247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358" y="3520800"/>
            <a:ext cx="3704884" cy="278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99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roup 145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58" name="Rectangle 157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160" name="Rectangle 159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4" name="Rectangle 173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07B180-98AF-5BD5-F57D-2BA07EDB9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500"/>
              <a:t>Matlab Simulation Results - 2</a:t>
            </a:r>
          </a:p>
        </p:txBody>
      </p:sp>
      <p:sp>
        <p:nvSpPr>
          <p:cNvPr id="176" name="Freeform: Shape 175">
            <a:extLst>
              <a:ext uri="{FF2B5EF4-FFF2-40B4-BE49-F238E27FC236}">
                <a16:creationId xmlns:a16="http://schemas.microsoft.com/office/drawing/2014/main" id="{509DEB34-AF36-41D0-AD46-A89D09BD5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7424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E444B5-2672-D088-8C3D-972A68FA4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3999" y="3643302"/>
            <a:ext cx="3578878" cy="2791525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EF3F1566-6FE1-C9AD-7620-CEB799CBF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999" y="510989"/>
            <a:ext cx="3597323" cy="278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11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8735-0D6C-7AE3-DA99-1DC18E274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825662"/>
          </a:xfrm>
        </p:spPr>
        <p:txBody>
          <a:bodyPr>
            <a:normAutofit fontScale="90000"/>
          </a:bodyPr>
          <a:lstStyle/>
          <a:p>
            <a:r>
              <a:rPr lang="en-US" sz="5400"/>
              <a:t>Cramer Rao Bound</a:t>
            </a:r>
            <a:endParaRPr lang="en-US" sz="5400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E611FF73-0DF3-08A0-7AF9-7326FF0C6E9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0000" y="1365663"/>
          <a:ext cx="11101136" cy="4943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08477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52" name="Rectangle 9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3" name="Group 12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54" name="Rectangle 17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18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56" name="Rectangle 15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16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43E77-3C16-2693-C937-19C01DF72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0000"/>
            <a:ext cx="4554821" cy="2186096"/>
          </a:xfrm>
        </p:spPr>
        <p:txBody>
          <a:bodyPr anchor="b">
            <a:normAutofit/>
          </a:bodyPr>
          <a:lstStyle/>
          <a:p>
            <a:r>
              <a:rPr lang="en-US" sz="5100"/>
              <a:t>Horizontal and Vertical Errors</a:t>
            </a:r>
          </a:p>
        </p:txBody>
      </p:sp>
      <p:pic>
        <p:nvPicPr>
          <p:cNvPr id="5" name="Picture 4" descr="Zigzag indicator line">
            <a:extLst>
              <a:ext uri="{FF2B5EF4-FFF2-40B4-BE49-F238E27FC236}">
                <a16:creationId xmlns:a16="http://schemas.microsoft.com/office/drawing/2014/main" id="{6D1781E5-B224-1AFF-F50E-F0AE8B51F5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13" r="21060" b="-1"/>
          <a:stretch/>
        </p:blipFill>
        <p:spPr>
          <a:xfrm>
            <a:off x="20" y="10"/>
            <a:ext cx="6444556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4E69F1-E5BC-C8EB-B338-FC08CDC0B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pPr>
              <a:lnSpc>
                <a:spcPct val="115000"/>
              </a:lnSpc>
            </a:pPr>
            <a:r>
              <a:rPr lang="en-US" dirty="0"/>
              <a:t>Horizontal Error: Difference between estimated and true position projected onto the horizontal plane.</a:t>
            </a:r>
          </a:p>
          <a:p>
            <a:pPr>
              <a:lnSpc>
                <a:spcPct val="115000"/>
              </a:lnSpc>
            </a:pPr>
            <a:r>
              <a:rPr lang="en-US" dirty="0"/>
              <a:t>Vertical Error: Difference between the estimated and true height</a:t>
            </a:r>
          </a:p>
          <a:p>
            <a:pPr>
              <a:lnSpc>
                <a:spcPct val="115000"/>
              </a:lnSpc>
            </a:pPr>
            <a:r>
              <a:rPr lang="en-US" dirty="0"/>
              <a:t>Factors Affecting the Errors: Number and geometry of satellites, receiver’s location, atmospheric </a:t>
            </a:r>
            <a:r>
              <a:rPr lang="en-US" dirty="0" err="1"/>
              <a:t>conditions,etc</a:t>
            </a:r>
            <a:r>
              <a:rPr lang="en-US" dirty="0"/>
              <a:t>.</a:t>
            </a:r>
          </a:p>
          <a:p>
            <a:pPr>
              <a:lnSpc>
                <a:spcPct val="115000"/>
              </a:lnSpc>
            </a:pPr>
            <a:r>
              <a:rPr lang="en-US" dirty="0"/>
              <a:t>Relation with GDOP </a:t>
            </a:r>
          </a:p>
        </p:txBody>
      </p:sp>
    </p:spTree>
    <p:extLst>
      <p:ext uri="{BB962C8B-B14F-4D97-AF65-F5344CB8AC3E}">
        <p14:creationId xmlns:p14="http://schemas.microsoft.com/office/powerpoint/2010/main" val="1163657899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344</Words>
  <Application>Microsoft Macintosh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Avenir Next LT Pro</vt:lpstr>
      <vt:lpstr>Bell MT</vt:lpstr>
      <vt:lpstr>GlowVTI</vt:lpstr>
      <vt:lpstr>PowerPoint Presentation</vt:lpstr>
      <vt:lpstr>What is GDOP? </vt:lpstr>
      <vt:lpstr>Dilution of Precision (DOP)</vt:lpstr>
      <vt:lpstr>Geometric Dilution of Precision (GDOP)</vt:lpstr>
      <vt:lpstr>Factors affecting GDOP</vt:lpstr>
      <vt:lpstr>Matlab Simulation Results - 1</vt:lpstr>
      <vt:lpstr>Matlab Simulation Results - 2</vt:lpstr>
      <vt:lpstr>Cramer Rao Bound</vt:lpstr>
      <vt:lpstr>Horizontal and Vertical Errors</vt:lpstr>
      <vt:lpstr>Drawbacks of GDOP</vt:lpstr>
      <vt:lpstr>Mitigation of GDOP</vt:lpstr>
      <vt:lpstr>Applications of GDOP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Prathamesh Prashant Rege</dc:creator>
  <cp:lastModifiedBy>Prathamesh Prashant Rege</cp:lastModifiedBy>
  <cp:revision>3</cp:revision>
  <dcterms:created xsi:type="dcterms:W3CDTF">2023-04-21T05:28:23Z</dcterms:created>
  <dcterms:modified xsi:type="dcterms:W3CDTF">2023-04-21T23:30:50Z</dcterms:modified>
</cp:coreProperties>
</file>

<file path=docProps/thumbnail.jpeg>
</file>